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310" r:id="rId3"/>
    <p:sldId id="257" r:id="rId4"/>
    <p:sldId id="261" r:id="rId5"/>
    <p:sldId id="260" r:id="rId6"/>
    <p:sldId id="295" r:id="rId7"/>
    <p:sldId id="296" r:id="rId8"/>
    <p:sldId id="297" r:id="rId9"/>
    <p:sldId id="298" r:id="rId10"/>
    <p:sldId id="300" r:id="rId11"/>
    <p:sldId id="301" r:id="rId12"/>
    <p:sldId id="303" r:id="rId13"/>
    <p:sldId id="304" r:id="rId14"/>
    <p:sldId id="272" r:id="rId15"/>
    <p:sldId id="273" r:id="rId16"/>
    <p:sldId id="274" r:id="rId17"/>
    <p:sldId id="275" r:id="rId18"/>
    <p:sldId id="305" r:id="rId19"/>
    <p:sldId id="306" r:id="rId20"/>
    <p:sldId id="307" r:id="rId21"/>
    <p:sldId id="308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90" r:id="rId33"/>
    <p:sldId id="293" r:id="rId34"/>
    <p:sldId id="294" r:id="rId35"/>
    <p:sldId id="263" r:id="rId36"/>
    <p:sldId id="315" r:id="rId37"/>
    <p:sldId id="316" r:id="rId38"/>
    <p:sldId id="317" r:id="rId39"/>
    <p:sldId id="302" r:id="rId40"/>
    <p:sldId id="311" r:id="rId41"/>
    <p:sldId id="312" r:id="rId42"/>
    <p:sldId id="313" r:id="rId4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9"/>
    <p:restoredTop sz="84360" autoAdjust="0"/>
  </p:normalViewPr>
  <p:slideViewPr>
    <p:cSldViewPr snapToGrid="0" snapToObjects="1">
      <p:cViewPr varScale="1">
        <p:scale>
          <a:sx n="121" d="100"/>
          <a:sy n="121" d="100"/>
        </p:scale>
        <p:origin x="93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74656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7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19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028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20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© 2018, Amazon Web Services, Inc. or its Affiliates. All rights reserved."/>
          <p:cNvSpPr txBox="1"/>
          <p:nvPr/>
        </p:nvSpPr>
        <p:spPr>
          <a:xfrm>
            <a:off x="489149" y="4891340"/>
            <a:ext cx="30277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700">
                <a:solidFill>
                  <a:srgbClr val="C2C2C1"/>
                </a:solidFill>
              </a:defRPr>
            </a:lvl1pPr>
          </a:lstStyle>
          <a:p>
            <a:r>
              <a:t>© 2018, Amazon Web Services, Inc. or its Affiliates. All rights reserved.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475616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4" r:id="rId9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zh-CN" altLang="en-US" dirty="0"/>
              <a:t>实用机器学习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2. </a:t>
            </a:r>
            <a:r>
              <a:rPr lang="zh-CN" altLang="en-US" dirty="0"/>
              <a:t>经典深度学习神经网络架构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7898" y="3309257"/>
            <a:ext cx="6925273" cy="1426029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2022</a:t>
            </a:r>
            <a:r>
              <a:rPr lang="zh-CN" altLang="en-US" sz="2000" dirty="0"/>
              <a:t>年</a:t>
            </a: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br>
              <a:rPr lang="en-US" altLang="zh-CN" sz="2000" dirty="0"/>
            </a:br>
            <a:r>
              <a:rPr lang="zh-CN" altLang="en-US" sz="2000" dirty="0"/>
              <a:t>徐鉴劲</a:t>
            </a:r>
            <a:endParaRPr lang="en-US" altLang="zh-CN" sz="2000" dirty="0"/>
          </a:p>
          <a:p>
            <a:r>
              <a:rPr lang="zh-CN" altLang="en-US" sz="2000" dirty="0"/>
              <a:t>攀枝花学院</a:t>
            </a:r>
          </a:p>
        </p:txBody>
      </p:sp>
    </p:spTree>
    <p:extLst>
      <p:ext uri="{BB962C8B-B14F-4D97-AF65-F5344CB8AC3E}">
        <p14:creationId xmlns:p14="http://schemas.microsoft.com/office/powerpoint/2010/main" val="3034638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2EFB56-EB94-9D43-83DF-6631D0914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1296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6FAA72-9D05-854F-B7B0-C171D7DC5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481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F25D53-870C-9845-A791-6185B2BC6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39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9FE931-7F61-ED4A-A795-197D09BE7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338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6641"/>
            <a:ext cx="9151548" cy="915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Padding and Stride"/>
          <p:cNvSpPr txBox="1">
            <a:spLocks noGrp="1"/>
          </p:cNvSpPr>
          <p:nvPr>
            <p:ph type="title"/>
          </p:nvPr>
        </p:nvSpPr>
        <p:spPr>
          <a:xfrm>
            <a:off x="2032785" y="2348662"/>
            <a:ext cx="5078430" cy="173344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 sz="6600"/>
              <a:t>填充和步幅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8523417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卷积后的特征图大小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Given a 32 x 32 input imag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351463" cy="371646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sz="2000" dirty="0">
                    <a:latin typeface="Cambria Math" panose="02040503050406030204" pitchFamily="18" charset="0"/>
                  </a:rPr>
                  <a:t>卷积核：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Convolution Kernel, Convolution Filter, Convolution Filter Bank</a:t>
                </a:r>
              </a:p>
              <a:p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的卷积核会使图像</a:t>
                </a:r>
                <a:r>
                  <a:rPr lang="ja-JP" altLang="en-US" dirty="0"/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ja-JP" altLang="en-US" dirty="0"/>
                  <a:t>减少到</a:t>
                </a:r>
                <a:endParaRPr lang="ar-AE" dirty="0"/>
              </a:p>
              <a:p>
                <a:endParaRPr dirty="0"/>
              </a:p>
            </p:txBody>
          </p:sp>
        </mc:Choice>
        <mc:Fallback xmlns="">
          <p:sp>
            <p:nvSpPr>
              <p:cNvPr id="288" name="Given a 32 x 32 input ima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351463" cy="3716467"/>
              </a:xfrm>
              <a:prstGeom prst="rect">
                <a:avLst/>
              </a:prstGeom>
              <a:blipFill>
                <a:blip r:embed="rId3"/>
                <a:stretch>
                  <a:fillRect l="-1216" t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Equation"/>
          <p:cNvSpPr txBox="1"/>
          <p:nvPr/>
        </p:nvSpPr>
        <p:spPr>
          <a:xfrm>
            <a:off x="3502091" y="257510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Equation"/>
              <p:cNvSpPr txBox="1"/>
              <p:nvPr/>
            </p:nvSpPr>
            <p:spPr>
              <a:xfrm>
                <a:off x="1052298" y="2681590"/>
                <a:ext cx="4172424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+1)×(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98" y="2681590"/>
                <a:ext cx="4172424" cy="369332"/>
              </a:xfrm>
              <a:prstGeom prst="rect">
                <a:avLst/>
              </a:prstGeom>
              <a:blipFill>
                <a:blip r:embed="rId4"/>
                <a:stretch>
                  <a:fillRect l="-304" r="-304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1739598" y="2590737"/>
            <a:ext cx="1079653" cy="56528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95147" y="2614116"/>
            <a:ext cx="1164104" cy="56528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03079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填充</a:t>
            </a:r>
            <a:r>
              <a:rPr lang="en-US" altLang="ja-JP" dirty="0"/>
              <a:t> Padding</a:t>
            </a:r>
            <a:endParaRPr dirty="0"/>
          </a:p>
        </p:txBody>
      </p:sp>
      <p:sp>
        <p:nvSpPr>
          <p:cNvPr id="304" name="Padding adds rows/columns around input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5729226" cy="157585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填充</a:t>
            </a:r>
            <a:r>
              <a:rPr lang="zh-CN" altLang="en-US" dirty="0"/>
              <a:t>： 在输入周围添加额外的行 </a:t>
            </a:r>
            <a:r>
              <a:rPr lang="en-US" altLang="zh-CN" dirty="0"/>
              <a:t>/</a:t>
            </a:r>
            <a:r>
              <a:rPr lang="zh-CN" altLang="en-US" dirty="0"/>
              <a:t> 列</a:t>
            </a:r>
            <a:endParaRPr dirty="0"/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9" y="1477467"/>
            <a:ext cx="5657611" cy="2377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ame_padding_no_strides.gif" descr="same_padding_no_stride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30" y="174189"/>
            <a:ext cx="3033135" cy="344779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Equation"/>
              <p:cNvSpPr txBox="1"/>
              <p:nvPr/>
            </p:nvSpPr>
            <p:spPr>
              <a:xfrm>
                <a:off x="1177852" y="4435257"/>
                <a:ext cx="3749456" cy="2006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0×0+0×1+0×2+0×3=0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52" y="4435257"/>
                <a:ext cx="3749456" cy="200610"/>
              </a:xfrm>
              <a:prstGeom prst="rect">
                <a:avLst/>
              </a:prstGeom>
              <a:blipFill>
                <a:blip r:embed="rId4"/>
                <a:stretch>
                  <a:fillRect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22445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填充</a:t>
            </a:r>
            <a:r>
              <a:rPr lang="en-US" altLang="ja-JP" dirty="0"/>
              <a:t> Padding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Padding      rows and      columns, output shape will b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3575" y="1012506"/>
                <a:ext cx="7984160" cy="347207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的卷积核，</a:t>
                </a:r>
                <a:r>
                  <a:rPr lang="ja-JP" altLang="en-US" dirty="0"/>
                  <a:t>填充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 行</a:t>
                </a:r>
                <a:r>
                  <a:rPr lang="en-US" dirty="0" err="1"/>
                  <a:t>和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1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dirty="0"/>
                  <a:t> </a:t>
                </a:r>
                <a:r>
                  <a:rPr lang="en-US" dirty="0" err="1"/>
                  <a:t>列</a:t>
                </a:r>
                <a:r>
                  <a:rPr lang="zh-CN" altLang="en-US" dirty="0"/>
                  <a:t>，则输出为：</a:t>
                </a:r>
                <a:endParaRPr lang="en-US" altLang="zh-CN" dirty="0"/>
              </a:p>
              <a:p>
                <a:endParaRPr dirty="0"/>
              </a:p>
              <a:p>
                <a:endParaRPr dirty="0"/>
              </a:p>
              <a:p>
                <a:r>
                  <a:rPr lang="ja-JP" altLang="en-US" dirty="0"/>
                  <a:t>通常取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为奇数</a:t>
                </a:r>
                <a:r>
                  <a:rPr dirty="0"/>
                  <a:t> :</a:t>
                </a:r>
                <a:r>
                  <a:rPr lang="zh-CN" altLang="en-US" dirty="0"/>
                  <a:t> 在上下两侧</a:t>
                </a:r>
                <a:r>
                  <a:rPr lang="ja-JP" altLang="en-US" dirty="0"/>
                  <a:t>填充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为偶数 </a:t>
                </a:r>
                <a:r>
                  <a:rPr dirty="0"/>
                  <a:t>:</a:t>
                </a:r>
                <a:r>
                  <a:rPr lang="zh-CN" altLang="en-US" dirty="0"/>
                  <a:t> 在上侧</a:t>
                </a:r>
                <a:r>
                  <a:rPr lang="ja-JP" altLang="en-US" dirty="0"/>
                  <a:t>填充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⌈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/2⌉</m:t>
                    </m:r>
                  </m:oMath>
                </a14:m>
                <a:r>
                  <a:rPr dirty="0"/>
                  <a:t>,</a:t>
                </a:r>
                <a:r>
                  <a:rPr lang="zh-CN" altLang="en-US" dirty="0"/>
                  <a:t>在下侧填充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⌊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/2⌋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0" name="Padding      rows and      columns, output shape will b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575" y="1012506"/>
                <a:ext cx="7984160" cy="3472074"/>
              </a:xfrm>
              <a:prstGeom prst="rect">
                <a:avLst/>
              </a:prstGeom>
              <a:blipFill rotWithShape="1">
                <a:blip r:embed="rId2"/>
                <a:stretch>
                  <a:fillRect l="-1528" t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Equation"/>
              <p:cNvSpPr txBox="1"/>
              <p:nvPr/>
            </p:nvSpPr>
            <p:spPr>
              <a:xfrm>
                <a:off x="2299804" y="1672511"/>
                <a:ext cx="4290392" cy="2644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+1)×(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04" y="1672511"/>
                <a:ext cx="4290392" cy="264450"/>
              </a:xfrm>
              <a:prstGeom prst="rect">
                <a:avLst/>
              </a:prstGeom>
              <a:blipFill>
                <a:blip r:embed="rId3"/>
                <a:stretch>
                  <a:fillRect l="-2950" t="-4762" r="-16519" b="-7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Equation"/>
          <p:cNvSpPr txBox="1"/>
          <p:nvPr/>
        </p:nvSpPr>
        <p:spPr>
          <a:xfrm>
            <a:off x="1832567" y="117570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4" name="Equation"/>
          <p:cNvSpPr txBox="1"/>
          <p:nvPr/>
        </p:nvSpPr>
        <p:spPr>
          <a:xfrm>
            <a:off x="3451161" y="238915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5" name="Equation"/>
          <p:cNvSpPr txBox="1"/>
          <p:nvPr/>
        </p:nvSpPr>
        <p:spPr>
          <a:xfrm>
            <a:off x="5593201" y="238915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6" name="Equation"/>
          <p:cNvSpPr txBox="1"/>
          <p:nvPr/>
        </p:nvSpPr>
        <p:spPr>
          <a:xfrm>
            <a:off x="1880674" y="283717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7" name="Equation"/>
          <p:cNvSpPr txBox="1"/>
          <p:nvPr/>
        </p:nvSpPr>
        <p:spPr>
          <a:xfrm>
            <a:off x="3011405" y="283717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8" name="Equation"/>
          <p:cNvSpPr txBox="1"/>
          <p:nvPr/>
        </p:nvSpPr>
        <p:spPr>
          <a:xfrm>
            <a:off x="1993290" y="327248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9" name="Equation"/>
          <p:cNvSpPr txBox="1"/>
          <p:nvPr/>
        </p:nvSpPr>
        <p:spPr>
          <a:xfrm>
            <a:off x="3126317" y="325483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20" name="Equation"/>
          <p:cNvSpPr txBox="1"/>
          <p:nvPr/>
        </p:nvSpPr>
        <p:spPr>
          <a:xfrm>
            <a:off x="4949871" y="325483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13" name="矩形 12"/>
          <p:cNvSpPr/>
          <p:nvPr/>
        </p:nvSpPr>
        <p:spPr>
          <a:xfrm>
            <a:off x="2763386" y="1612658"/>
            <a:ext cx="1681614" cy="56528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76345" y="1600467"/>
            <a:ext cx="1762698" cy="56528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20514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D8EF8C-BA5F-4C4D-8C1C-2D383C3C5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54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D0BD25-4BFC-974C-8F2C-4B549D561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782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adding, Stride, and Multiple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经典深度学习神经网络架构</a:t>
            </a:r>
            <a:endParaRPr dirty="0"/>
          </a:p>
        </p:txBody>
      </p:sp>
      <p:sp>
        <p:nvSpPr>
          <p:cNvPr id="477" name="Pooling layers have similar padding and stride as convolutional layers…"/>
          <p:cNvSpPr txBox="1">
            <a:spLocks noGrp="1"/>
          </p:cNvSpPr>
          <p:nvPr>
            <p:ph type="body" idx="1"/>
          </p:nvPr>
        </p:nvSpPr>
        <p:spPr>
          <a:xfrm>
            <a:off x="340592" y="1009330"/>
            <a:ext cx="4884551" cy="41341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/>
              <a:t>基础网络层</a:t>
            </a:r>
            <a:endParaRPr lang="en-US" altLang="zh-CN" b="1" dirty="0"/>
          </a:p>
          <a:p>
            <a:r>
              <a:rPr lang="en-US" altLang="zh-CN" sz="2000" dirty="0"/>
              <a:t>	</a:t>
            </a:r>
            <a:r>
              <a:rPr lang="zh-CN" altLang="en-US" sz="2000" dirty="0"/>
              <a:t>卷积 </a:t>
            </a:r>
            <a:r>
              <a:rPr lang="en-US" altLang="zh-CN" sz="2000" dirty="0"/>
              <a:t>Convolution</a:t>
            </a:r>
          </a:p>
          <a:p>
            <a:r>
              <a:rPr lang="en-US" altLang="zh-CN" sz="2000" dirty="0"/>
              <a:t>	</a:t>
            </a:r>
            <a:r>
              <a:rPr lang="zh-CN" altLang="en-US" sz="2000" dirty="0"/>
              <a:t>池化</a:t>
            </a:r>
            <a:r>
              <a:rPr lang="en-US" altLang="zh-CN" sz="2000" dirty="0"/>
              <a:t> Pooling</a:t>
            </a:r>
          </a:p>
          <a:p>
            <a:r>
              <a:rPr lang="zh-CN" altLang="en-US" b="1" dirty="0"/>
              <a:t>经典网络结构</a:t>
            </a:r>
            <a:endParaRPr lang="en-US" altLang="zh-CN" b="1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LeNet</a:t>
            </a:r>
            <a:r>
              <a:rPr lang="zh-CN" altLang="en-US" sz="2000" dirty="0"/>
              <a:t>，</a:t>
            </a:r>
            <a:r>
              <a:rPr lang="en-US" altLang="zh-CN" sz="2000" dirty="0"/>
              <a:t>VGG</a:t>
            </a:r>
            <a:r>
              <a:rPr lang="zh-CN" altLang="en-US" sz="2000" dirty="0"/>
              <a:t>，</a:t>
            </a:r>
            <a:r>
              <a:rPr lang="en-US" altLang="zh-CN" sz="2000" dirty="0"/>
              <a:t>Inception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ResNet</a:t>
            </a:r>
            <a:endParaRPr lang="en-US" altLang="zh-CN" sz="2000" dirty="0"/>
          </a:p>
          <a:p>
            <a:r>
              <a:rPr lang="zh-CN" altLang="en-US" b="1" dirty="0"/>
              <a:t>现代常用网络层</a:t>
            </a:r>
            <a:endParaRPr lang="en-US" altLang="zh-CN" b="1" dirty="0"/>
          </a:p>
          <a:p>
            <a:r>
              <a:rPr lang="en-US" altLang="zh-CN" sz="2000" dirty="0"/>
              <a:t>	</a:t>
            </a:r>
            <a:r>
              <a:rPr lang="zh-CN" altLang="en-US" sz="2000" dirty="0"/>
              <a:t>丢弃法</a:t>
            </a:r>
            <a:r>
              <a:rPr lang="en-US" altLang="zh-CN" sz="2000" dirty="0"/>
              <a:t> Dropout</a:t>
            </a:r>
          </a:p>
          <a:p>
            <a:r>
              <a:rPr lang="en-US" altLang="zh-CN" sz="2000" dirty="0"/>
              <a:t>	</a:t>
            </a:r>
            <a:r>
              <a:rPr lang="zh-CN" altLang="en-US" sz="2000" dirty="0"/>
              <a:t>批归一化</a:t>
            </a:r>
            <a:r>
              <a:rPr lang="en-US" altLang="zh-CN" sz="2000" dirty="0"/>
              <a:t>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6600811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37E156-DADC-1649-84FF-4B68AFF31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1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83FF8C-F88F-9148-8D8E-5EB9948B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9700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tr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步幅</a:t>
            </a:r>
            <a:r>
              <a:rPr lang="en-US" altLang="ja-JP" dirty="0"/>
              <a:t> Stride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Given stride     for the height and stride     for the width,  the output shape i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3575" y="1012506"/>
                <a:ext cx="8022149" cy="347207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altLang="zh-CN" sz="2400" i="1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ar-AE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4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ar-AE" altLang="zh-CN" sz="2400" i="1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的卷积核，填充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i="1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ar-AE" altLang="zh-CN" dirty="0"/>
                  <a:t> </a:t>
                </a:r>
                <a:r>
                  <a:rPr lang="zh-CN" altLang="en-US" dirty="0"/>
                  <a:t>列，步幅为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 ，</a:t>
                </a:r>
                <a:r>
                  <a:rPr lang="ja-JP" altLang="en-US" dirty="0"/>
                  <a:t>输出</a:t>
                </a:r>
                <a:r>
                  <a:rPr lang="ja-JP" altLang="en-US"/>
                  <a:t>形状是</a:t>
                </a:r>
                <a:endParaRPr lang="en-US" altLang="ja-JP" dirty="0"/>
              </a:p>
              <a:p>
                <a:endParaRPr lang="en-US" altLang="ja-JP" dirty="0"/>
              </a:p>
              <a:p>
                <a:endParaRPr lang="ja-JP" altLang="en-US" dirty="0"/>
              </a:p>
            </p:txBody>
          </p:sp>
        </mc:Choice>
        <mc:Fallback xmlns="">
          <p:sp>
            <p:nvSpPr>
              <p:cNvPr id="379" name="Given stride     for the height and stride     for the width,  the output shape i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575" y="1012506"/>
                <a:ext cx="8022149" cy="3472074"/>
              </a:xfrm>
              <a:prstGeom prst="rect">
                <a:avLst/>
              </a:prstGeom>
              <a:blipFill>
                <a:blip r:embed="rId3"/>
                <a:stretch>
                  <a:fillRect l="-632" t="-365" r="-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Equation"/>
          <p:cNvSpPr txBox="1"/>
          <p:nvPr/>
        </p:nvSpPr>
        <p:spPr>
          <a:xfrm>
            <a:off x="2374430" y="116457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81" name="Equation"/>
          <p:cNvSpPr txBox="1"/>
          <p:nvPr/>
        </p:nvSpPr>
        <p:spPr>
          <a:xfrm>
            <a:off x="5987719" y="116457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Equation"/>
              <p:cNvSpPr txBox="1"/>
              <p:nvPr/>
            </p:nvSpPr>
            <p:spPr>
              <a:xfrm>
                <a:off x="1503528" y="1599210"/>
                <a:ext cx="5538265" cy="272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⌋×⌊(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28" y="1599210"/>
                <a:ext cx="5538265" cy="272832"/>
              </a:xfrm>
              <a:prstGeom prst="rect">
                <a:avLst/>
              </a:prstGeom>
              <a:blipFill>
                <a:blip r:embed="rId4"/>
                <a:stretch>
                  <a:fillRect l="-2059" r="-17162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E3FCCD5F-3331-6A4C-8262-33B53FE63852}"/>
              </a:ext>
            </a:extLst>
          </p:cNvPr>
          <p:cNvSpPr/>
          <p:nvPr/>
        </p:nvSpPr>
        <p:spPr>
          <a:xfrm>
            <a:off x="3321269" y="1546660"/>
            <a:ext cx="536028" cy="46081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6186A2-8D07-DA4E-B53F-825270A7639E}"/>
              </a:ext>
            </a:extLst>
          </p:cNvPr>
          <p:cNvSpPr/>
          <p:nvPr/>
        </p:nvSpPr>
        <p:spPr>
          <a:xfrm>
            <a:off x="6600497" y="1546660"/>
            <a:ext cx="604345" cy="46081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027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creen Shot 2019-02-15 at 9.55.00 AM.png" descr="Screen Shot 2019-02-15 at 9.55.0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69" cy="5236575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Multiple Input and Output Channels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5351264" cy="1205096"/>
          </a:xfrm>
          <a:prstGeom prst="rect">
            <a:avLst/>
          </a:prstGeom>
        </p:spPr>
        <p:txBody>
          <a:bodyPr>
            <a:normAutofit/>
          </a:bodyPr>
          <a:lstStyle>
            <a:lvl1pPr defTabSz="338327">
              <a:defRPr sz="2960">
                <a:solidFill>
                  <a:srgbClr val="FFFFFF"/>
                </a:solidFill>
              </a:defRPr>
            </a:lvl1pPr>
          </a:lstStyle>
          <a:p>
            <a:r>
              <a:rPr lang="ja-JP" altLang="en-US" sz="4000"/>
              <a:t>多个输入和输出通道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95787137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392" name="Color image may have three RGB channe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彩色图像可能有</a:t>
            </a:r>
            <a:r>
              <a:rPr lang="zh-CN" altLang="en-US" dirty="0"/>
              <a:t> </a:t>
            </a:r>
            <a:r>
              <a:rPr lang="en-US" dirty="0"/>
              <a:t>RGB</a:t>
            </a:r>
            <a:r>
              <a:rPr lang="zh-CN" altLang="en-US" dirty="0"/>
              <a:t> </a:t>
            </a:r>
            <a:r>
              <a:rPr lang="ja-JP" altLang="en-US"/>
              <a:t>三个通道</a:t>
            </a:r>
          </a:p>
          <a:p>
            <a:r>
              <a:rPr lang="ja-JP" altLang="en-US"/>
              <a:t>转换为灰度会丢失信息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5934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creen Shot 2019-02-15 at 12.07.22 PM.png" descr="Screen Shot 2019-02-15 at 12.07.2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09" y="2545790"/>
            <a:ext cx="6711131" cy="2406594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2C3FDB7E-6172-474C-BF6A-4943261B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602" y="241503"/>
            <a:ext cx="2218944" cy="22189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9547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400" name="Have a kernel for each channel, and then sum results over channels"/>
          <p:cNvSpPr txBox="1">
            <a:spLocks noGrp="1"/>
          </p:cNvSpPr>
          <p:nvPr>
            <p:ph type="body" idx="1"/>
          </p:nvPr>
        </p:nvSpPr>
        <p:spPr>
          <a:xfrm>
            <a:off x="333575" y="1012506"/>
            <a:ext cx="8208518" cy="347207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每个通道都有一个卷积核，结果是所有通道卷积结果的和 </a:t>
            </a:r>
          </a:p>
        </p:txBody>
      </p:sp>
      <p:pic>
        <p:nvPicPr>
          <p:cNvPr id="401" name="Screen Shot 2019-02-15 at 12.45.50 PM.png" descr="Screen Shot 2019-02-15 at 12.45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90" y="2072938"/>
            <a:ext cx="5311748" cy="229799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Equation"/>
              <p:cNvSpPr txBox="1"/>
              <p:nvPr/>
            </p:nvSpPr>
            <p:spPr>
              <a:xfrm>
                <a:off x="6121046" y="2416782"/>
                <a:ext cx="2835343" cy="7390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(1×1+2×2+4×3+5×4)</m:t>
                            </m:r>
                          </m:e>
                        </m:m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+(0×0+1×1+3×2+4×3)</m:t>
                            </m:r>
                          </m:e>
                        </m:m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=56</m:t>
                            </m:r>
                          </m:e>
                        </m:mr>
                      </m:m>
                    </m:oMath>
                  </m:oMathPara>
                </a14:m>
                <a:endParaRPr sz="1700"/>
              </a:p>
            </p:txBody>
          </p:sp>
        </mc:Choice>
        <mc:Fallback xmlns="">
          <p:sp>
            <p:nvSpPr>
              <p:cNvPr id="4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46" y="2416782"/>
                <a:ext cx="2835343" cy="739026"/>
              </a:xfrm>
              <a:prstGeom prst="rect">
                <a:avLst/>
              </a:prstGeom>
              <a:blipFill>
                <a:blip r:embed="rId3"/>
                <a:stretch>
                  <a:fillRect l="-3571" t="-3390" r="-7143" b="-2033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8182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405" name="input…"/>
          <p:cNvSpPr txBox="1">
            <a:spLocks noGrp="1"/>
          </p:cNvSpPr>
          <p:nvPr>
            <p:ph type="body" idx="1"/>
          </p:nvPr>
        </p:nvSpPr>
        <p:spPr>
          <a:xfrm>
            <a:off x="827561" y="1056007"/>
            <a:ext cx="4522204" cy="3472074"/>
          </a:xfrm>
          <a:prstGeom prst="rect">
            <a:avLst/>
          </a:prstGeom>
        </p:spPr>
        <p:txBody>
          <a:bodyPr/>
          <a:lstStyle/>
          <a:p>
            <a:r>
              <a:rPr dirty="0"/>
              <a:t>                        </a:t>
            </a:r>
            <a:r>
              <a:rPr lang="ja-JP" altLang="en-US"/>
              <a:t>输入</a:t>
            </a:r>
            <a:endParaRPr dirty="0"/>
          </a:p>
          <a:p>
            <a:r>
              <a:rPr dirty="0"/>
              <a:t>                        </a:t>
            </a:r>
            <a:r>
              <a:rPr lang="zh-CN" altLang="en-US" dirty="0"/>
              <a:t>卷积</a:t>
            </a:r>
            <a:r>
              <a:rPr lang="ja-JP" altLang="en-US"/>
              <a:t>核</a:t>
            </a:r>
            <a:endParaRPr dirty="0"/>
          </a:p>
          <a:p>
            <a:r>
              <a:rPr dirty="0"/>
              <a:t>                    </a:t>
            </a:r>
            <a:r>
              <a:rPr lang="ja-JP" altLang="en-US"/>
              <a:t>输出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Equation"/>
              <p:cNvSpPr txBox="1"/>
              <p:nvPr/>
            </p:nvSpPr>
            <p:spPr>
              <a:xfrm>
                <a:off x="687075" y="1027245"/>
                <a:ext cx="1857475" cy="2863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5" y="1027245"/>
                <a:ext cx="1857475" cy="286358"/>
              </a:xfrm>
              <a:prstGeom prst="rect">
                <a:avLst/>
              </a:prstGeom>
              <a:blipFill>
                <a:blip r:embed="rId2"/>
                <a:stretch>
                  <a:fillRect l="-680" b="-521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Equation"/>
              <p:cNvSpPr txBox="1"/>
              <p:nvPr/>
            </p:nvSpPr>
            <p:spPr>
              <a:xfrm>
                <a:off x="687075" y="1470065"/>
                <a:ext cx="1910510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5" y="1470065"/>
                <a:ext cx="1910510" cy="288491"/>
              </a:xfrm>
              <a:prstGeom prst="rect">
                <a:avLst/>
              </a:prstGeom>
              <a:blipFill>
                <a:blip r:embed="rId3"/>
                <a:stretch>
                  <a:fillRect l="-1974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Equation"/>
              <p:cNvSpPr txBox="1"/>
              <p:nvPr/>
            </p:nvSpPr>
            <p:spPr>
              <a:xfrm>
                <a:off x="748035" y="1897601"/>
                <a:ext cx="1480046" cy="2863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35" y="1897601"/>
                <a:ext cx="1480046" cy="286357"/>
              </a:xfrm>
              <a:prstGeom prst="rect">
                <a:avLst/>
              </a:prstGeom>
              <a:blipFill>
                <a:blip r:embed="rId4"/>
                <a:stretch>
                  <a:fillRect l="-4274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Equation"/>
              <p:cNvSpPr txBox="1"/>
              <p:nvPr/>
            </p:nvSpPr>
            <p:spPr>
              <a:xfrm>
                <a:off x="2880106" y="2842345"/>
                <a:ext cx="3088615" cy="10626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40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06" y="2842345"/>
                <a:ext cx="3088615" cy="1062637"/>
              </a:xfrm>
              <a:prstGeom prst="rect">
                <a:avLst/>
              </a:prstGeom>
              <a:blipFill>
                <a:blip r:embed="rId5"/>
                <a:stretch>
                  <a:fillRect l="-12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97985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Multiple Out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多个输出通道</a:t>
            </a:r>
            <a:endParaRPr dirty="0"/>
          </a:p>
        </p:txBody>
      </p:sp>
      <p:sp>
        <p:nvSpPr>
          <p:cNvPr id="412" name="No matter how many inputs channels, so far we always get single output channel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627751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多个</a:t>
            </a:r>
            <a:r>
              <a:rPr lang="zh-CN" altLang="en-US" dirty="0"/>
              <a:t>卷积核</a:t>
            </a:r>
            <a:r>
              <a:rPr lang="ja-JP" altLang="en-US"/>
              <a:t>，每个核生成一个输出通道</a:t>
            </a:r>
          </a:p>
          <a:p>
            <a:endParaRPr lang="en-US" altLang="ja-JP" dirty="0"/>
          </a:p>
          <a:p>
            <a:r>
              <a:rPr lang="ja-JP" altLang="en-US"/>
              <a:t>输入</a:t>
            </a:r>
          </a:p>
          <a:p>
            <a:r>
              <a:rPr lang="en-US" altLang="ja-JP" dirty="0"/>
              <a:t>   </a:t>
            </a:r>
            <a:r>
              <a:rPr lang="ja-JP" altLang="en-US"/>
              <a:t>核</a:t>
            </a:r>
          </a:p>
          <a:p>
            <a:r>
              <a:rPr lang="ja-JP" altLang="en-US"/>
              <a:t>输出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Equation"/>
              <p:cNvSpPr txBox="1"/>
              <p:nvPr/>
            </p:nvSpPr>
            <p:spPr>
              <a:xfrm>
                <a:off x="1037042" y="1809789"/>
                <a:ext cx="1857475" cy="2863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1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42" y="1809789"/>
                <a:ext cx="1857475" cy="286357"/>
              </a:xfrm>
              <a:prstGeom prst="rect">
                <a:avLst/>
              </a:prstGeom>
              <a:blipFill>
                <a:blip r:embed="rId3"/>
                <a:stretch>
                  <a:fillRect l="-1361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Equation"/>
              <p:cNvSpPr txBox="1"/>
              <p:nvPr/>
            </p:nvSpPr>
            <p:spPr>
              <a:xfrm>
                <a:off x="959724" y="2240418"/>
                <a:ext cx="2473875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24" y="2240418"/>
                <a:ext cx="2473875" cy="288491"/>
              </a:xfrm>
              <a:prstGeom prst="rect">
                <a:avLst/>
              </a:prstGeom>
              <a:blipFill>
                <a:blip r:embed="rId4"/>
                <a:stretch>
                  <a:fillRect l="-513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Equation"/>
              <p:cNvSpPr txBox="1"/>
              <p:nvPr/>
            </p:nvSpPr>
            <p:spPr>
              <a:xfrm>
                <a:off x="1034559" y="2686182"/>
                <a:ext cx="2043410" cy="2863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1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59" y="2686182"/>
                <a:ext cx="2043410" cy="286358"/>
              </a:xfrm>
              <a:prstGeom prst="rect">
                <a:avLst/>
              </a:prstGeom>
              <a:blipFill>
                <a:blip r:embed="rId5"/>
                <a:stretch>
                  <a:fillRect l="-1235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86439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Multiple Input/Out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多个输入和输出通道</a:t>
            </a:r>
            <a:endParaRPr dirty="0"/>
          </a:p>
        </p:txBody>
      </p:sp>
      <p:sp>
        <p:nvSpPr>
          <p:cNvPr id="420" name="Each output channel may recognize a particular pattern…"/>
          <p:cNvSpPr txBox="1">
            <a:spLocks noGrp="1"/>
          </p:cNvSpPr>
          <p:nvPr>
            <p:ph type="body" idx="1"/>
          </p:nvPr>
        </p:nvSpPr>
        <p:spPr>
          <a:xfrm>
            <a:off x="333575" y="1012506"/>
            <a:ext cx="6729377" cy="347207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每个输出通道可以识别特定模式</a:t>
            </a:r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输入通道内核识别并组合输入中的模式</a:t>
            </a:r>
            <a:endParaRPr dirty="0"/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18" y="1704394"/>
            <a:ext cx="1094508" cy="109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Screen Shot 2019-02-15 at 1.04.33 PM.png" descr="Screen Shot 2019-02-15 at 1.04.3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98" y="2028263"/>
            <a:ext cx="40677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9-02-15 at 1.04.28 PM.png" descr="Screen Shot 2019-02-15 at 1.04.2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779" y="2023834"/>
            <a:ext cx="45502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creen Shot 2019-02-15 at 1.04.21 PM.png" descr="Screen Shot 2019-02-15 at 1.04.2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937" y="2026341"/>
            <a:ext cx="44375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Screen Shot 2019-02-15 at 1.04.39 PM.png" descr="Screen Shot 2019-02-15 at 1.04.39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756" y="2034613"/>
            <a:ext cx="431075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Screen Shot 2019-02-15 at 1.04.46 PM.png" descr="Screen Shot 2019-02-15 at 1.04.46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955" y="2028263"/>
            <a:ext cx="394448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Screen Shot 2019-02-15 at 1.05.35 PM.png" descr="Screen Shot 2019-02-15 at 1.05.35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186" y="2032691"/>
            <a:ext cx="396447" cy="419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38142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lassifying Dogs and Cats in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现实中的</a:t>
            </a:r>
            <a:r>
              <a:rPr lang="ja-JP" altLang="en-US"/>
              <a:t>图像分类</a:t>
            </a:r>
            <a:r>
              <a:rPr lang="zh-CN" altLang="en-US" dirty="0"/>
              <a:t>问题</a:t>
            </a:r>
            <a:r>
              <a:rPr lang="en-US" altLang="zh-CN" dirty="0"/>
              <a:t>……</a:t>
            </a:r>
            <a:endParaRPr dirty="0"/>
          </a:p>
        </p:txBody>
      </p:sp>
      <p:sp>
        <p:nvSpPr>
          <p:cNvPr id="193" name="Use a good camera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5298709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右图相机：一张</a:t>
            </a:r>
            <a:r>
              <a:rPr lang="en-US" dirty="0"/>
              <a:t>RGB</a:t>
            </a:r>
            <a:r>
              <a:rPr lang="ja-JP" altLang="en-US"/>
              <a:t>图像具有</a:t>
            </a:r>
            <a:r>
              <a:rPr lang="zh-CN" altLang="en-US" dirty="0"/>
              <a:t> </a:t>
            </a:r>
            <a:r>
              <a:rPr lang="en-US" altLang="ja-JP" dirty="0"/>
              <a:t>36</a:t>
            </a:r>
            <a:r>
              <a:rPr lang="en-US" dirty="0"/>
              <a:t>M</a:t>
            </a:r>
            <a:r>
              <a:rPr lang="zh-CN" altLang="en-US" dirty="0"/>
              <a:t> </a:t>
            </a:r>
            <a:r>
              <a:rPr lang="ja-JP" altLang="en-US"/>
              <a:t>个</a:t>
            </a:r>
            <a:r>
              <a:rPr lang="zh-CN" altLang="en-US" dirty="0"/>
              <a:t>值</a:t>
            </a:r>
            <a:endParaRPr lang="ja-JP" altLang="en-US"/>
          </a:p>
          <a:p>
            <a:r>
              <a:rPr lang="en-US" altLang="zh-CN" dirty="0"/>
              <a:t>MLP, layers=1, hidden size=100:</a:t>
            </a:r>
          </a:p>
          <a:p>
            <a:r>
              <a:rPr lang="en-US" altLang="zh-CN" dirty="0"/>
              <a:t>	36</a:t>
            </a:r>
            <a:r>
              <a:rPr lang="zh-CN" altLang="en-US" dirty="0"/>
              <a:t>亿参数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ja-JP" dirty="0"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901" y="1525734"/>
            <a:ext cx="1552230" cy="130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301" y="1114472"/>
            <a:ext cx="1552230" cy="2131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130" y="3274479"/>
            <a:ext cx="1524001" cy="1673553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425" y="3712460"/>
            <a:ext cx="1524001" cy="113713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101020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1 x 1 Convolutional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1x1 </a:t>
            </a:r>
            <a:r>
              <a:rPr lang="ja-JP" altLang="en-US"/>
              <a:t>卷积层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is a popular choice. It doesn’t recognize spatial patterns, but fuse channel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3575" y="1012506"/>
                <a:ext cx="7486122" cy="347207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 defTabSz="448055">
                  <a:buSzTx/>
                  <a:buNone/>
                  <a:defRPr sz="235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 </a:t>
                </a:r>
                <a:endParaRPr lang="en-US" altLang="zh-CN" sz="2352" dirty="0"/>
              </a:p>
              <a:p>
                <a:pPr marL="0" indent="0" defTabSz="448055">
                  <a:buSzTx/>
                  <a:buNone/>
                  <a:defRPr sz="2352"/>
                </a:pPr>
                <a:r>
                  <a:rPr lang="ja-JP" altLang="en-US"/>
                  <a:t>不识别空间模式，</a:t>
                </a:r>
                <a:r>
                  <a:rPr lang="zh-CN" altLang="en-US" dirty="0"/>
                  <a:t>只</a:t>
                </a:r>
                <a:r>
                  <a:rPr lang="ja-JP" altLang="en-US"/>
                  <a:t>是融合通道。</a:t>
                </a:r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en-US" altLang="ja-JP" dirty="0"/>
              </a:p>
              <a:p>
                <a:pPr marL="0" indent="0" defTabSz="448055">
                  <a:buSzTx/>
                  <a:buNone/>
                  <a:defRPr sz="2352"/>
                </a:pPr>
                <a:r>
                  <a:rPr lang="ja-JP" altLang="en-US"/>
                  <a:t>相当于输入为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和形状为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的</a:t>
                </a:r>
                <a:r>
                  <a:rPr lang="zh-CN" altLang="en-US" sz="2352" dirty="0"/>
                  <a:t>稠密层 </a:t>
                </a:r>
                <a:r>
                  <a:rPr lang="ja-JP" altLang="en-US"/>
                  <a:t>。</a:t>
                </a:r>
                <a:endParaRPr dirty="0"/>
              </a:p>
            </p:txBody>
          </p:sp>
        </mc:Choice>
        <mc:Fallback xmlns="">
          <p:sp>
            <p:nvSpPr>
              <p:cNvPr id="430" name="is a popular choice. It doesn’t recognize spatial patterns, but fuse channel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575" y="1012506"/>
                <a:ext cx="7486122" cy="3472074"/>
              </a:xfrm>
              <a:prstGeom prst="rect">
                <a:avLst/>
              </a:prstGeom>
              <a:blipFill>
                <a:blip r:embed="rId2"/>
                <a:stretch>
                  <a:fillRect l="-1692" b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1" name="Equation"/>
          <p:cNvSpPr txBox="1"/>
          <p:nvPr/>
        </p:nvSpPr>
        <p:spPr>
          <a:xfrm>
            <a:off x="406838" y="110214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432" name="Screen Shot 2019-02-15 at 1.13.31 PM.png" descr="Screen Shot 2019-02-15 at 1.13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79" y="1948848"/>
            <a:ext cx="5044821" cy="1889185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Equation"/>
          <p:cNvSpPr txBox="1"/>
          <p:nvPr/>
        </p:nvSpPr>
        <p:spPr>
          <a:xfrm>
            <a:off x="4230011" y="388456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434" name="Equation"/>
          <p:cNvSpPr txBox="1"/>
          <p:nvPr/>
        </p:nvSpPr>
        <p:spPr>
          <a:xfrm>
            <a:off x="415904" y="424016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4853853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20" y="-839369"/>
            <a:ext cx="9147720" cy="6857072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Pooling Layer"/>
          <p:cNvSpPr txBox="1">
            <a:spLocks noGrp="1"/>
          </p:cNvSpPr>
          <p:nvPr>
            <p:ph type="title"/>
          </p:nvPr>
        </p:nvSpPr>
        <p:spPr>
          <a:xfrm>
            <a:off x="979868" y="1934368"/>
            <a:ext cx="7772401" cy="93010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 sz="6000"/>
              <a:t>池化层</a:t>
            </a:r>
            <a:r>
              <a:rPr lang="en-US" altLang="ja-JP" sz="6000" dirty="0"/>
              <a:t> Pooling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53184506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2-D Max 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2D </a:t>
            </a:r>
            <a:r>
              <a:rPr lang="ja-JP" altLang="en-US"/>
              <a:t>最大池化</a:t>
            </a:r>
            <a:r>
              <a:rPr lang="en-US" altLang="ja-JP" dirty="0"/>
              <a:t> Max Pooling</a:t>
            </a:r>
            <a:endParaRPr dirty="0"/>
          </a:p>
        </p:txBody>
      </p:sp>
      <p:sp>
        <p:nvSpPr>
          <p:cNvPr id="459" name="Returns the maximal value in the sliding window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5535466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返回滑动窗口中的最大值</a:t>
            </a:r>
            <a:endParaRPr lang="en-US" altLang="ja-JP" dirty="0"/>
          </a:p>
          <a:p>
            <a:endParaRPr lang="en-US" altLang="zh-CN" dirty="0"/>
          </a:p>
          <a:p>
            <a:r>
              <a:rPr lang="zh-CN" altLang="en-US" dirty="0"/>
              <a:t>池化层也具有填充和步幅 </a:t>
            </a:r>
          </a:p>
          <a:p>
            <a:r>
              <a:rPr lang="zh-CN" altLang="en-US" dirty="0"/>
              <a:t>没有可学习的参数</a:t>
            </a:r>
          </a:p>
          <a:p>
            <a:r>
              <a:rPr lang="zh-CN" altLang="en-US" dirty="0"/>
              <a:t>输入、输出通道数量不变</a:t>
            </a:r>
            <a:endParaRPr lang="zh-CN" altLang="en-US" b="1" dirty="0"/>
          </a:p>
          <a:p>
            <a:endParaRPr dirty="0"/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41" y="1171237"/>
            <a:ext cx="4215984" cy="185670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Equation"/>
              <p:cNvSpPr txBox="1"/>
              <p:nvPr/>
            </p:nvSpPr>
            <p:spPr>
              <a:xfrm>
                <a:off x="5592366" y="3189851"/>
                <a:ext cx="1910134" cy="2386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(0,1,3,4)=4</m:t>
                          </m:r>
                        </m:e>
                      </m:eqAr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4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366" y="3189851"/>
                <a:ext cx="1910134" cy="238609"/>
              </a:xfrm>
              <a:prstGeom prst="rect">
                <a:avLst/>
              </a:prstGeom>
              <a:blipFill>
                <a:blip r:embed="rId3"/>
                <a:stretch>
                  <a:fillRect l="-3289" t="-5000" r="-13816" b="-8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08814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Average 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平均池化层</a:t>
            </a:r>
            <a:r>
              <a:rPr lang="en-US" altLang="ja-JP" dirty="0"/>
              <a:t> Average Pooling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481" name="Max pooling: the strongest pattern signal in a window…"/>
          <p:cNvSpPr txBox="1">
            <a:spLocks noGrp="1"/>
          </p:cNvSpPr>
          <p:nvPr>
            <p:ph type="body" idx="1"/>
          </p:nvPr>
        </p:nvSpPr>
        <p:spPr>
          <a:xfrm>
            <a:off x="321762" y="861285"/>
            <a:ext cx="8205304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最大池化层：每个窗口中最强的模式信号</a:t>
            </a:r>
          </a:p>
          <a:p>
            <a:r>
              <a:rPr lang="ja-JP" altLang="en-US"/>
              <a:t>平均池化层：窗口中的平均信号强度</a:t>
            </a:r>
            <a:endParaRPr lang="en-US" altLang="ja-JP" dirty="0"/>
          </a:p>
          <a:p>
            <a:r>
              <a:rPr lang="en-US" altLang="ja-JP" dirty="0"/>
              <a:t>Global Average Pooling (GAP)</a:t>
            </a:r>
            <a:r>
              <a:rPr lang="zh-CN" altLang="en-US" dirty="0"/>
              <a:t>：一种用于分类网络的常见操作</a:t>
            </a:r>
            <a:endParaRPr lang="en-US" altLang="ja-JP" dirty="0"/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74" y="2980734"/>
            <a:ext cx="2444240" cy="1641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9" y="2974380"/>
            <a:ext cx="2502644" cy="164144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Max pooling"/>
          <p:cNvSpPr txBox="1"/>
          <p:nvPr/>
        </p:nvSpPr>
        <p:spPr>
          <a:xfrm>
            <a:off x="1951513" y="4633213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最大池化层</a:t>
            </a:r>
            <a:endParaRPr dirty="0"/>
          </a:p>
        </p:txBody>
      </p:sp>
      <p:sp>
        <p:nvSpPr>
          <p:cNvPr id="485" name="Average pooling"/>
          <p:cNvSpPr txBox="1"/>
          <p:nvPr/>
        </p:nvSpPr>
        <p:spPr>
          <a:xfrm>
            <a:off x="5361835" y="4615820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平均池化层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563865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2637985"/>
            <a:ext cx="8891752" cy="2238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F4E4F6F-6F86-A84C-B58A-2C29CF168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1" y="213136"/>
            <a:ext cx="2040978" cy="2161542"/>
          </a:xfrm>
          <a:prstGeom prst="rect">
            <a:avLst/>
          </a:prstGeom>
        </p:spPr>
      </p:pic>
      <p:sp>
        <p:nvSpPr>
          <p:cNvPr id="5" name="Average Pooling">
            <a:extLst>
              <a:ext uri="{FF2B5EF4-FFF2-40B4-BE49-F238E27FC236}">
                <a16:creationId xmlns:a16="http://schemas.microsoft.com/office/drawing/2014/main" id="{705891BE-330F-204E-9232-41E9E426360D}"/>
              </a:ext>
            </a:extLst>
          </p:cNvPr>
          <p:cNvSpPr txBox="1">
            <a:spLocks/>
          </p:cNvSpPr>
          <p:nvPr/>
        </p:nvSpPr>
        <p:spPr>
          <a:xfrm>
            <a:off x="336789" y="114935"/>
            <a:ext cx="8205304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en-US" altLang="ja-JP" sz="2800" dirty="0" err="1"/>
              <a:t>LeNet</a:t>
            </a:r>
            <a:endParaRPr lang="e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67FF7A-BED1-C64E-9791-4323267936B3}"/>
              </a:ext>
            </a:extLst>
          </p:cNvPr>
          <p:cNvSpPr txBox="1"/>
          <p:nvPr/>
        </p:nvSpPr>
        <p:spPr>
          <a:xfrm>
            <a:off x="5424204" y="1083025"/>
            <a:ext cx="13234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Yann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Lecun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581700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 Shot 2019-02-23 at 7.28.02 PM.png" descr="Screen Shot 2019-02-23 at 7.28.0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6998"/>
            <a:ext cx="9144001" cy="28865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verage Pooling">
            <a:extLst>
              <a:ext uri="{FF2B5EF4-FFF2-40B4-BE49-F238E27FC236}">
                <a16:creationId xmlns:a16="http://schemas.microsoft.com/office/drawing/2014/main" id="{4E527B15-81F0-A344-8262-9B283BE72B9B}"/>
              </a:ext>
            </a:extLst>
          </p:cNvPr>
          <p:cNvSpPr txBox="1">
            <a:spLocks/>
          </p:cNvSpPr>
          <p:nvPr/>
        </p:nvSpPr>
        <p:spPr>
          <a:xfrm>
            <a:off x="336789" y="114935"/>
            <a:ext cx="8205304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en-US" altLang="ja-JP" sz="2800" dirty="0" err="1"/>
              <a:t>AlexNet</a:t>
            </a:r>
            <a:endParaRPr lang="e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503F9E-3E36-9148-A7E7-C615BBF59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06" y="0"/>
            <a:ext cx="6190594" cy="223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5523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E755AAF-C065-0646-A58C-C5B05EDB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89" y="1106817"/>
            <a:ext cx="6494935" cy="3764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F3996E-451D-454E-8AB0-A221F3A30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72" y="87064"/>
            <a:ext cx="6022428" cy="1660710"/>
          </a:xfrm>
          <a:prstGeom prst="rect">
            <a:avLst/>
          </a:prstGeom>
        </p:spPr>
      </p:pic>
      <p:sp>
        <p:nvSpPr>
          <p:cNvPr id="9" name="Average Pooling">
            <a:extLst>
              <a:ext uri="{FF2B5EF4-FFF2-40B4-BE49-F238E27FC236}">
                <a16:creationId xmlns:a16="http://schemas.microsoft.com/office/drawing/2014/main" id="{28998752-61AA-2B49-B6A4-2C9AEA75F43A}"/>
              </a:ext>
            </a:extLst>
          </p:cNvPr>
          <p:cNvSpPr txBox="1">
            <a:spLocks/>
          </p:cNvSpPr>
          <p:nvPr/>
        </p:nvSpPr>
        <p:spPr>
          <a:xfrm>
            <a:off x="336789" y="114935"/>
            <a:ext cx="8205304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en-US" altLang="ja-JP" sz="2800" dirty="0"/>
              <a:t>VGG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95952393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052C4-4CE1-F648-8F17-883A56E9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ResNet</a:t>
            </a:r>
            <a:r>
              <a:rPr kumimoji="1" lang="en-US" altLang="zh-CN" dirty="0"/>
              <a:t> </a:t>
            </a:r>
            <a:r>
              <a:rPr kumimoji="1" lang="zh-CN" altLang="en-US" dirty="0"/>
              <a:t>残差网络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5D03C49-1037-3B41-A53C-F806BBFA1EAB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336789" y="889358"/>
                <a:ext cx="4534353" cy="3287190"/>
              </a:xfrm>
            </p:spPr>
            <p:txBody>
              <a:bodyPr>
                <a:normAutofit fontScale="92500"/>
              </a:bodyPr>
              <a:lstStyle/>
              <a:p>
                <a:r>
                  <a:rPr kumimoji="1" lang="zh-CN" altLang="en-US" dirty="0"/>
                  <a:t>动机：学习残差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假设神经网络想学的函数是</a:t>
                </a:r>
                <a:r>
                  <a:rPr kumimoji="1" lang="en-US" altLang="zh-CN" dirty="0"/>
                  <a:t>H(x)</a:t>
                </a:r>
              </a:p>
              <a:p>
                <a:r>
                  <a:rPr kumimoji="1" lang="zh-CN" altLang="en-US" dirty="0"/>
                  <a:t>我们现在给他赋予一个“归纳偏好”：</a:t>
                </a:r>
                <a:endParaRPr kumimoji="1" lang="en-US" altLang="zh-CN" dirty="0"/>
              </a:p>
              <a:p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一个深层神经网络会逐渐学习</a:t>
                </a:r>
                <a:r>
                  <a:rPr kumimoji="1" lang="en-US" altLang="zh-CN" dirty="0"/>
                  <a:t>H(x)</a:t>
                </a:r>
                <a:r>
                  <a:rPr kumimoji="1" lang="zh-CN" altLang="en-US" dirty="0"/>
                  <a:t>，逐层缩小与</a:t>
                </a:r>
                <a:r>
                  <a:rPr kumimoji="1" lang="en-US" altLang="zh-CN" dirty="0"/>
                  <a:t>H(x)</a:t>
                </a:r>
                <a:r>
                  <a:rPr kumimoji="1" lang="zh-CN" altLang="en-US" dirty="0"/>
                  <a:t>的差</a:t>
                </a:r>
                <a:endParaRPr kumimoji="1"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kumimoji="1"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除非需要进行维度转换，否则都为</a:t>
                </a:r>
                <a:r>
                  <a:rPr kumimoji="1" lang="en-US" altLang="zh-CN" dirty="0"/>
                  <a:t>identity</a:t>
                </a:r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5D03C49-1037-3B41-A53C-F806BBFA1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336789" y="889358"/>
                <a:ext cx="4534353" cy="3287190"/>
              </a:xfrm>
              <a:blipFill>
                <a:blip r:embed="rId2"/>
                <a:stretch>
                  <a:fillRect l="-2235" t="-769" r="-838" b="-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387946A-6DBB-7F42-AA16-9A9021E60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55" y="1143322"/>
            <a:ext cx="3216166" cy="38721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7B7C80-E449-B444-B37A-BD32503A2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82" y="0"/>
            <a:ext cx="4140618" cy="12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489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55EF2-7C85-C341-A14B-DFDA3557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ResBlock</a:t>
            </a:r>
            <a:r>
              <a:rPr kumimoji="1" lang="en-US" altLang="zh-CN" dirty="0"/>
              <a:t> (Residual Block)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DDC90E-4365-0A43-96C4-8E754413B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7" y="1648507"/>
            <a:ext cx="3742664" cy="21205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50C05C-9745-D944-BE37-A2FC869B9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85" y="457932"/>
            <a:ext cx="3137542" cy="45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6468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pdate R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丢弃法</a:t>
            </a:r>
            <a:r>
              <a:rPr kumimoji="1" lang="en-US" altLang="zh-CN" dirty="0"/>
              <a:t> Dropout</a:t>
            </a:r>
            <a:endParaRPr dirty="0"/>
          </a:p>
        </p:txBody>
      </p:sp>
      <p:sp>
        <p:nvSpPr>
          <p:cNvPr id="282" name="Compute the gradient…"/>
          <p:cNvSpPr txBox="1">
            <a:spLocks noGrp="1"/>
          </p:cNvSpPr>
          <p:nvPr>
            <p:ph type="body" idx="1"/>
          </p:nvPr>
        </p:nvSpPr>
        <p:spPr>
          <a:xfrm>
            <a:off x="333575" y="1012506"/>
            <a:ext cx="8208518" cy="34720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zh-CN" altLang="en-US" dirty="0"/>
              <a:t>在训练中应用，给网络加入噪声，抑制过拟合现象</a:t>
            </a:r>
            <a:endParaRPr lang="en-US" dirty="0"/>
          </a:p>
          <a:p>
            <a:pPr marL="235818" indent="-235818" defTabSz="448055">
              <a:defRPr sz="2352"/>
            </a:pPr>
            <a:endParaRPr lang="en-US" altLang="ja-JP" dirty="0"/>
          </a:p>
          <a:p>
            <a:pPr marL="235818" indent="-235818" defTabSz="448055">
              <a:defRPr sz="2352"/>
            </a:pPr>
            <a:r>
              <a:rPr lang="ja-JP" altLang="en-US"/>
              <a:t>每个元素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35818" indent="-235818" defTabSz="448055">
              <a:defRPr sz="2352"/>
            </a:pPr>
            <a:endParaRPr lang="en-US" altLang="zh-CN" dirty="0"/>
          </a:p>
          <a:p>
            <a:pPr marL="235818" indent="-235818" defTabSz="448055">
              <a:defRPr sz="2352"/>
            </a:pPr>
            <a:r>
              <a:rPr lang="zh-CN" altLang="en-US" dirty="0"/>
              <a:t>通常应用于全联接层的训练中</a:t>
            </a:r>
            <a:endParaRPr dirty="0"/>
          </a:p>
        </p:txBody>
      </p:sp>
      <p:sp>
        <p:nvSpPr>
          <p:cNvPr id="285" name="Equation"/>
          <p:cNvSpPr txBox="1"/>
          <p:nvPr/>
        </p:nvSpPr>
        <p:spPr>
          <a:xfrm>
            <a:off x="2061621" y="3811518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57553-AA54-A047-8697-A4C0FED0E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07" y="1619925"/>
            <a:ext cx="3898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746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 Shot 2019-02-15 at 9.56.37 AM.png" descr="Screen Shot 2019-02-15 at 9.56.3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8522"/>
            <a:ext cx="9170292" cy="659422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onvolutions"/>
          <p:cNvSpPr txBox="1"/>
          <p:nvPr/>
        </p:nvSpPr>
        <p:spPr>
          <a:xfrm>
            <a:off x="2277695" y="-378522"/>
            <a:ext cx="4761608" cy="26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5100" b="1">
                <a:solidFill>
                  <a:srgbClr val="FFFFFF"/>
                </a:solidFill>
              </a:defRPr>
            </a:lvl1pPr>
          </a:lstStyle>
          <a:p>
            <a:r>
              <a:rPr lang="ja-JP" altLang="en-US" sz="16600">
                <a:latin typeface="American Typewriter" panose="02090604020004020304" pitchFamily="18" charset="77"/>
              </a:rPr>
              <a:t>卷积</a:t>
            </a:r>
            <a:endParaRPr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431723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17BA4-4F06-184F-B8A0-CD9A753F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批归一化 </a:t>
            </a:r>
            <a:r>
              <a:rPr kumimoji="1" lang="en-US" altLang="zh-CN" dirty="0"/>
              <a:t>Batch Normalization (BN)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E8D97-D710-5149-9A5C-C603195BD6B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37517" y="1011542"/>
            <a:ext cx="5190235" cy="3394472"/>
          </a:xfrm>
        </p:spPr>
        <p:txBody>
          <a:bodyPr/>
          <a:lstStyle/>
          <a:p>
            <a:r>
              <a:rPr kumimoji="1" lang="zh-CN" altLang="en-US" dirty="0"/>
              <a:t>最初的动机：减少方差偏移</a:t>
            </a:r>
            <a:endParaRPr kumimoji="1" lang="en-US" altLang="zh-CN" dirty="0"/>
          </a:p>
          <a:p>
            <a:r>
              <a:rPr kumimoji="1" lang="zh-CN" altLang="en-US" dirty="0"/>
              <a:t>深层网络的数据分布可能会发生偏移，加大训练难度</a:t>
            </a:r>
            <a:endParaRPr kumimoji="1" lang="en-US" altLang="zh-CN" dirty="0"/>
          </a:p>
          <a:p>
            <a:r>
              <a:rPr kumimoji="1" lang="zh-CN" altLang="en-US" dirty="0"/>
              <a:t>例如：输入基本符合高斯分布，输出的均值和方差却变成了</a:t>
            </a:r>
            <a:r>
              <a:rPr kumimoji="1" lang="en-US" altLang="zh-CN" dirty="0"/>
              <a:t>100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10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但后来发现并不是这个原因</a:t>
            </a:r>
            <a:r>
              <a:rPr kumimoji="1" lang="en-US" altLang="zh-CN" dirty="0"/>
              <a:t>…</a:t>
            </a:r>
          </a:p>
          <a:p>
            <a:r>
              <a:rPr kumimoji="1" lang="zh-CN" altLang="en-US" dirty="0"/>
              <a:t>理论缺乏，但是对训练有好处是广泛验证的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960F9B-D2FE-E54B-8D2E-A079D453ABAE}"/>
              </a:ext>
            </a:extLst>
          </p:cNvPr>
          <p:cNvSpPr txBox="1"/>
          <p:nvPr/>
        </p:nvSpPr>
        <p:spPr>
          <a:xfrm>
            <a:off x="137093" y="4620282"/>
            <a:ext cx="588533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" altLang="zh-CN" sz="1400" dirty="0" err="1"/>
              <a:t>Ioffe</a:t>
            </a:r>
            <a:r>
              <a:rPr lang="en" altLang="zh-CN" sz="1400" dirty="0"/>
              <a:t> and </a:t>
            </a:r>
            <a:r>
              <a:rPr lang="en" altLang="zh-CN" sz="1400" dirty="0" err="1"/>
              <a:t>Szegedy</a:t>
            </a:r>
            <a:r>
              <a:rPr lang="en" altLang="zh-CN" sz="1400" dirty="0"/>
              <a:t>, 2015, Batch Normalization: Accelerating Deep Network Training b y Reducing Internal Covariate Shift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52C790B-D34A-5540-83C6-213DD1B2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905" y="38064"/>
            <a:ext cx="1124911" cy="463198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Double Arrow">
            <a:extLst>
              <a:ext uri="{FF2B5EF4-FFF2-40B4-BE49-F238E27FC236}">
                <a16:creationId xmlns:a16="http://schemas.microsoft.com/office/drawing/2014/main" id="{7C9945B8-D122-BE4C-9C72-5F8A3DB58717}"/>
              </a:ext>
            </a:extLst>
          </p:cNvPr>
          <p:cNvSpPr/>
          <p:nvPr/>
        </p:nvSpPr>
        <p:spPr>
          <a:xfrm rot="16200000">
            <a:off x="6071821" y="2399834"/>
            <a:ext cx="3299510" cy="377311"/>
          </a:xfrm>
          <a:prstGeom prst="leftRightArrow">
            <a:avLst>
              <a:gd name="adj1" fmla="val 27526"/>
              <a:gd name="adj2" fmla="val 99165"/>
            </a:avLst>
          </a:prstGeom>
          <a:solidFill>
            <a:srgbClr val="FF2600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loss">
            <a:extLst>
              <a:ext uri="{FF2B5EF4-FFF2-40B4-BE49-F238E27FC236}">
                <a16:creationId xmlns:a16="http://schemas.microsoft.com/office/drawing/2014/main" id="{0A37271C-1D22-7C47-97B4-226BEADBFC0E}"/>
              </a:ext>
            </a:extLst>
          </p:cNvPr>
          <p:cNvSpPr/>
          <p:nvPr/>
        </p:nvSpPr>
        <p:spPr>
          <a:xfrm>
            <a:off x="6243145" y="41916"/>
            <a:ext cx="1997849" cy="600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1" y="0"/>
                </a:moveTo>
                <a:cubicBezTo>
                  <a:pt x="337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37" y="21600"/>
                  <a:pt x="751" y="21600"/>
                </a:cubicBezTo>
                <a:lnTo>
                  <a:pt x="14239" y="21600"/>
                </a:lnTo>
                <a:cubicBezTo>
                  <a:pt x="14653" y="21600"/>
                  <a:pt x="14989" y="20736"/>
                  <a:pt x="14989" y="19674"/>
                </a:cubicBezTo>
                <a:lnTo>
                  <a:pt x="14989" y="10615"/>
                </a:lnTo>
                <a:lnTo>
                  <a:pt x="21600" y="6762"/>
                </a:lnTo>
                <a:lnTo>
                  <a:pt x="14989" y="2925"/>
                </a:lnTo>
                <a:lnTo>
                  <a:pt x="14989" y="1926"/>
                </a:lnTo>
                <a:cubicBezTo>
                  <a:pt x="14989" y="864"/>
                  <a:pt x="14653" y="0"/>
                  <a:pt x="14239" y="0"/>
                </a:cubicBezTo>
                <a:lnTo>
                  <a:pt x="751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损失</a:t>
            </a:r>
            <a:r>
              <a:rPr lang="zh-CN" altLang="en-US" dirty="0"/>
              <a:t>函数</a:t>
            </a:r>
            <a:endParaRPr dirty="0"/>
          </a:p>
        </p:txBody>
      </p:sp>
      <p:sp>
        <p:nvSpPr>
          <p:cNvPr id="10" name="data">
            <a:extLst>
              <a:ext uri="{FF2B5EF4-FFF2-40B4-BE49-F238E27FC236}">
                <a16:creationId xmlns:a16="http://schemas.microsoft.com/office/drawing/2014/main" id="{0F266288-9A89-5F4B-9BF5-343FF966B456}"/>
              </a:ext>
            </a:extLst>
          </p:cNvPr>
          <p:cNvSpPr/>
          <p:nvPr/>
        </p:nvSpPr>
        <p:spPr>
          <a:xfrm>
            <a:off x="6243145" y="4308842"/>
            <a:ext cx="2045278" cy="600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6" y="0"/>
                </a:moveTo>
                <a:cubicBezTo>
                  <a:pt x="312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12" y="21600"/>
                  <a:pt x="696" y="21600"/>
                </a:cubicBezTo>
                <a:lnTo>
                  <a:pt x="13199" y="21600"/>
                </a:lnTo>
                <a:cubicBezTo>
                  <a:pt x="13583" y="21600"/>
                  <a:pt x="13895" y="20736"/>
                  <a:pt x="13895" y="19674"/>
                </a:cubicBezTo>
                <a:lnTo>
                  <a:pt x="13895" y="11057"/>
                </a:lnTo>
                <a:lnTo>
                  <a:pt x="21600" y="7219"/>
                </a:lnTo>
                <a:lnTo>
                  <a:pt x="13895" y="3367"/>
                </a:lnTo>
                <a:lnTo>
                  <a:pt x="13895" y="1926"/>
                </a:lnTo>
                <a:cubicBezTo>
                  <a:pt x="13895" y="864"/>
                  <a:pt x="13583" y="0"/>
                  <a:pt x="13199" y="0"/>
                </a:cubicBezTo>
                <a:lnTo>
                  <a:pt x="696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zh-CN" altLang="en-US" dirty="0"/>
              <a:t>输入数据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9C7CB9-B61B-D342-8CFD-33D175F79498}"/>
              </a:ext>
            </a:extLst>
          </p:cNvPr>
          <p:cNvSpPr txBox="1"/>
          <p:nvPr/>
        </p:nvSpPr>
        <p:spPr>
          <a:xfrm>
            <a:off x="6546783" y="2169391"/>
            <a:ext cx="10284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Inception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5638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FA462-7A64-D644-9AAE-0A88DA3E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批归一化 </a:t>
            </a:r>
            <a:r>
              <a:rPr kumimoji="1" lang="en-US" altLang="zh-CN" dirty="0"/>
              <a:t>Batch Normalization (BN)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1F3C7-0F92-AD4E-BDDB-90FCD502B9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A80FE6-AD90-B64F-A961-3F5464E13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54" y="1076547"/>
            <a:ext cx="4306424" cy="3329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93FA05-D78C-8240-B5AF-956D9751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" y="897396"/>
            <a:ext cx="4635501" cy="37298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FCFD52-3DFF-3E4F-A4E3-228A8847341A}"/>
              </a:ext>
            </a:extLst>
          </p:cNvPr>
          <p:cNvSpPr txBox="1"/>
          <p:nvPr/>
        </p:nvSpPr>
        <p:spPr>
          <a:xfrm>
            <a:off x="126124" y="4679257"/>
            <a:ext cx="376000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注意：平均值、方差是有梯度回传的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04512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F26F5-0832-9841-9EE4-34FFC07B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批归一化 </a:t>
            </a:r>
            <a:r>
              <a:rPr kumimoji="1" lang="en-US" altLang="zh-CN" dirty="0"/>
              <a:t>Batch Normalization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4413333-5D0D-AD41-B7B9-799F60E3D59E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337517" y="1011542"/>
                <a:ext cx="8204576" cy="2183603"/>
              </a:xfrm>
            </p:spPr>
            <p:txBody>
              <a:bodyPr/>
              <a:lstStyle/>
              <a:p>
                <a:r>
                  <a:rPr kumimoji="1" lang="zh-CN" altLang="en-US" dirty="0"/>
                  <a:t>常规使用方式：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在训练中使用</a:t>
                </a:r>
                <a:r>
                  <a:rPr kumimoji="1" lang="en-US" altLang="zh-CN" dirty="0"/>
                  <a:t>population mean / variance</a:t>
                </a:r>
                <a:r>
                  <a:rPr kumimoji="1" lang="zh-CN" altLang="en-US" dirty="0"/>
                  <a:t>，测试时固定</a:t>
                </a:r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kumimoji="1"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训练时保持合适的</a:t>
                </a:r>
                <a:r>
                  <a:rPr kumimoji="1" lang="en-US" altLang="zh-CN" dirty="0"/>
                  <a:t>batch size</a:t>
                </a:r>
                <a:r>
                  <a:rPr kumimoji="1" lang="zh-CN" altLang="en-US" dirty="0"/>
                  <a:t>，一般</a:t>
                </a:r>
                <a:r>
                  <a:rPr kumimoji="1" lang="en-US" altLang="zh-CN" dirty="0"/>
                  <a:t>32 ~ 256 </a:t>
                </a:r>
                <a:r>
                  <a:rPr kumimoji="1" lang="zh-CN" altLang="en-US" dirty="0"/>
                  <a:t>都可以，</a:t>
                </a:r>
                <a:r>
                  <a:rPr kumimoji="1" lang="en-US" altLang="zh-CN" dirty="0"/>
                  <a:t>&lt;16</a:t>
                </a:r>
                <a:r>
                  <a:rPr kumimoji="1" lang="zh-CN" altLang="en-US" dirty="0"/>
                  <a:t>有风险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一般放在</a:t>
                </a:r>
                <a:r>
                  <a:rPr kumimoji="1" lang="en-US" altLang="zh-CN" dirty="0"/>
                  <a:t>convolution</a:t>
                </a:r>
                <a:r>
                  <a:rPr kumimoji="1" lang="zh-CN" altLang="en-US" dirty="0"/>
                  <a:t>之后，激活函数之前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4413333-5D0D-AD41-B7B9-799F60E3D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337517" y="1011542"/>
                <a:ext cx="8204576" cy="2183603"/>
              </a:xfrm>
              <a:blipFill>
                <a:blip r:embed="rId2"/>
                <a:stretch>
                  <a:fillRect l="-1391" t="-1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1046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ranslation Invariance…"/>
          <p:cNvSpPr txBox="1">
            <a:spLocks noGrp="1"/>
          </p:cNvSpPr>
          <p:nvPr>
            <p:ph type="body" sz="half" idx="1"/>
          </p:nvPr>
        </p:nvSpPr>
        <p:spPr>
          <a:xfrm>
            <a:off x="352450" y="1672289"/>
            <a:ext cx="3094591" cy="1302924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平移不变性</a:t>
            </a:r>
          </a:p>
          <a:p>
            <a:r>
              <a:rPr lang="en-US" altLang="ja-JP" dirty="0"/>
              <a:t>2. </a:t>
            </a:r>
            <a:r>
              <a:rPr lang="ja-JP" altLang="en-US" dirty="0"/>
              <a:t>局部性</a:t>
            </a:r>
            <a:r>
              <a:rPr dirty="0"/>
              <a:t> </a:t>
            </a:r>
          </a:p>
        </p:txBody>
      </p:sp>
      <p:sp>
        <p:nvSpPr>
          <p:cNvPr id="211" name="Two Principles"/>
          <p:cNvSpPr txBox="1">
            <a:spLocks noGrp="1"/>
          </p:cNvSpPr>
          <p:nvPr>
            <p:ph type="title"/>
          </p:nvPr>
        </p:nvSpPr>
        <p:spPr>
          <a:xfrm>
            <a:off x="262470" y="992437"/>
            <a:ext cx="8205305" cy="5457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归纳偏好</a:t>
            </a:r>
            <a:endParaRPr dirty="0"/>
          </a:p>
        </p:txBody>
      </p:sp>
      <p:pic>
        <p:nvPicPr>
          <p:cNvPr id="212" name="Screen Shot 2019-02-15 at 9.57.20 AM.png" descr="Screen Shot 2019-02-15 at 9.57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01" y="-1"/>
            <a:ext cx="6446138" cy="5143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200953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264174-7DD4-454C-A9F0-7A16365CE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270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1AB276-1D79-0D41-8619-7C861A68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465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53D6B2-A205-DD4C-B820-908CECA9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188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CFD911-5409-6D4C-8583-C5B3DA62F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6279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897</Words>
  <Application>Microsoft Macintosh PowerPoint</Application>
  <PresentationFormat>全屏显示(16:9)</PresentationFormat>
  <Paragraphs>139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American Typewriter</vt:lpstr>
      <vt:lpstr>Arial</vt:lpstr>
      <vt:lpstr>Cambria Math</vt:lpstr>
      <vt:lpstr>DeckTemplate-AWS</vt:lpstr>
      <vt:lpstr>PowerPoint 演示文稿</vt:lpstr>
      <vt:lpstr>经典深度学习神经网络架构</vt:lpstr>
      <vt:lpstr>现实中的图像分类问题……</vt:lpstr>
      <vt:lpstr>PowerPoint 演示文稿</vt:lpstr>
      <vt:lpstr>归纳偏好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填充和步幅</vt:lpstr>
      <vt:lpstr>卷积后的特征图大小</vt:lpstr>
      <vt:lpstr>填充 Padding</vt:lpstr>
      <vt:lpstr>填充 Padding</vt:lpstr>
      <vt:lpstr>PowerPoint 演示文稿</vt:lpstr>
      <vt:lpstr>PowerPoint 演示文稿</vt:lpstr>
      <vt:lpstr>PowerPoint 演示文稿</vt:lpstr>
      <vt:lpstr>PowerPoint 演示文稿</vt:lpstr>
      <vt:lpstr>步幅 Stride</vt:lpstr>
      <vt:lpstr>多个输入和输出通道</vt:lpstr>
      <vt:lpstr>多个输入通道</vt:lpstr>
      <vt:lpstr>多个输入通道</vt:lpstr>
      <vt:lpstr>多个输入通道</vt:lpstr>
      <vt:lpstr>多个输入通道</vt:lpstr>
      <vt:lpstr>多个输出通道</vt:lpstr>
      <vt:lpstr>多个输入和输出通道</vt:lpstr>
      <vt:lpstr>1x1 卷积层</vt:lpstr>
      <vt:lpstr>池化层 Pooling</vt:lpstr>
      <vt:lpstr>2D 最大池化 Max Pooling</vt:lpstr>
      <vt:lpstr>平均池化层 Average Pooling </vt:lpstr>
      <vt:lpstr>PowerPoint 演示文稿</vt:lpstr>
      <vt:lpstr>PowerPoint 演示文稿</vt:lpstr>
      <vt:lpstr>PowerPoint 演示文稿</vt:lpstr>
      <vt:lpstr>ResNet 残差网络</vt:lpstr>
      <vt:lpstr>ResBlock (Residual Block)</vt:lpstr>
      <vt:lpstr>丢弃法 Dropout</vt:lpstr>
      <vt:lpstr>批归一化 Batch Normalization (BN)</vt:lpstr>
      <vt:lpstr>批归一化 Batch Normalization (BN)</vt:lpstr>
      <vt:lpstr>批归一化 Batch Normalization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jianjin xu</cp:lastModifiedBy>
  <cp:revision>302</cp:revision>
  <dcterms:modified xsi:type="dcterms:W3CDTF">2022-05-09T22:29:59Z</dcterms:modified>
</cp:coreProperties>
</file>